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81" r:id="rId3"/>
    <p:sldId id="382" r:id="rId4"/>
    <p:sldId id="369" r:id="rId5"/>
    <p:sldId id="377" r:id="rId6"/>
    <p:sldId id="383" r:id="rId7"/>
    <p:sldId id="359" r:id="rId8"/>
    <p:sldId id="384" r:id="rId9"/>
    <p:sldId id="385" r:id="rId10"/>
    <p:sldId id="379" r:id="rId11"/>
    <p:sldId id="386" r:id="rId12"/>
    <p:sldId id="387" r:id="rId13"/>
    <p:sldId id="390" r:id="rId14"/>
    <p:sldId id="391" r:id="rId15"/>
    <p:sldId id="392" r:id="rId16"/>
    <p:sldId id="388" r:id="rId17"/>
    <p:sldId id="393" r:id="rId18"/>
    <p:sldId id="389" r:id="rId19"/>
    <p:sldId id="358" r:id="rId20"/>
  </p:sldIdLst>
  <p:sldSz cx="9144000" cy="6858000" type="screen4x3"/>
  <p:notesSz cx="6797675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BB89CF-F15E-4B5A-A666-151838D73571}">
          <p14:sldIdLst>
            <p14:sldId id="256"/>
            <p14:sldId id="381"/>
            <p14:sldId id="382"/>
            <p14:sldId id="369"/>
            <p14:sldId id="377"/>
            <p14:sldId id="383"/>
            <p14:sldId id="359"/>
            <p14:sldId id="384"/>
            <p14:sldId id="385"/>
            <p14:sldId id="379"/>
            <p14:sldId id="386"/>
            <p14:sldId id="387"/>
            <p14:sldId id="390"/>
            <p14:sldId id="391"/>
            <p14:sldId id="392"/>
            <p14:sldId id="388"/>
            <p14:sldId id="393"/>
            <p14:sldId id="389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5C676D"/>
    <a:srgbClr val="BED62F"/>
    <a:srgbClr val="BFD630"/>
    <a:srgbClr val="BE8351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65" autoAdjust="0"/>
    <p:restoredTop sz="95468" autoAdjust="0"/>
  </p:normalViewPr>
  <p:slideViewPr>
    <p:cSldViewPr>
      <p:cViewPr varScale="1">
        <p:scale>
          <a:sx n="125" d="100"/>
          <a:sy n="125" d="100"/>
        </p:scale>
        <p:origin x="522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6880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9E812-D76A-0E4C-80FD-F60B04B28613}" type="datetimeFigureOut">
              <a:rPr lang="en-US" smtClean="0"/>
              <a:t>7/28/2022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2C040-1B11-9A44-9857-42880B2CA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8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9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93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38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8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92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09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94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14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6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16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9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9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6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9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2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18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607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045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645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687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8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09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623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991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019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929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93E7-A552-4B0B-971B-FB3098B7E772}" type="datetimeFigureOut">
              <a:rPr lang="pt-PT" smtClean="0"/>
              <a:t>28/07/2022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021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mensagem.pt/" TargetMode="External"/><Relationship Id="rId3" Type="http://schemas.openxmlformats.org/officeDocument/2006/relationships/hyperlink" Target="https://www.facebook.com/jfcampolide" TargetMode="External"/><Relationship Id="rId7" Type="http://schemas.openxmlformats.org/officeDocument/2006/relationships/hyperlink" Target="https://www.jf-campodeourique.pt/news_allhttps:/www.facebook.com/jfcampolid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ww.jf-campodeourique.pt/news_all/" TargetMode="External"/><Relationship Id="rId10" Type="http://schemas.openxmlformats.org/officeDocument/2006/relationships/hyperlink" Target="https://www.lisboa.pt/atualidade/noticias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gterritorio.gov.pt/sites/default/files/ficheiros-cartografia/Cont_AAD_CAOP2017.zip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dgterritorio.gov.pt/sites/default/files/ficheiros-cartografia/Cont_AAD_CAOP2019.zi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hyperlink" Target="https://download.geonames.org/export/dump/PT.zip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eodados-cml.hub.arcgis.com/datasets/espa%C3%A7os-verdes/explor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eodados-cml.hub.arcgis.com/datasets/grandes-parques-e-jardins-de-lisboa/explor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BED62F"/>
                </a:solidFill>
              </a:rPr>
              <a:t>Apregoar</a:t>
            </a:r>
            <a:endParaRPr lang="en-US" dirty="0">
              <a:solidFill>
                <a:srgbClr val="BED62F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58AE7B8-3CD7-42EB-82F4-07AFB1495683}"/>
              </a:ext>
            </a:extLst>
          </p:cNvPr>
          <p:cNvSpPr txBox="1">
            <a:spLocks/>
          </p:cNvSpPr>
          <p:nvPr/>
        </p:nvSpPr>
        <p:spPr>
          <a:xfrm>
            <a:off x="685800" y="29969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Localization of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incidents within a community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74AF995-48BB-4569-A0B4-F4300947C35F}"/>
              </a:ext>
            </a:extLst>
          </p:cNvPr>
          <p:cNvSpPr txBox="1">
            <a:spLocks/>
          </p:cNvSpPr>
          <p:nvPr/>
        </p:nvSpPr>
        <p:spPr>
          <a:xfrm>
            <a:off x="685800" y="46531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BED62F"/>
                </a:solidFill>
              </a:rPr>
              <a:t>Callie Wentling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Professor Marco Painho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4BC7BB0-3149-4623-ABA2-FC67247AEBF6}"/>
              </a:ext>
            </a:extLst>
          </p:cNvPr>
          <p:cNvSpPr txBox="1">
            <a:spLocks/>
          </p:cNvSpPr>
          <p:nvPr/>
        </p:nvSpPr>
        <p:spPr>
          <a:xfrm>
            <a:off x="1763688" y="116632"/>
            <a:ext cx="7272808" cy="61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i="1" dirty="0">
                <a:solidFill>
                  <a:schemeClr val="bg1"/>
                </a:solidFill>
              </a:rPr>
              <a:t>Update 28 </a:t>
            </a:r>
            <a:r>
              <a:rPr lang="en-US" sz="2400" i="1" dirty="0" err="1">
                <a:solidFill>
                  <a:schemeClr val="bg1"/>
                </a:solidFill>
              </a:rPr>
              <a:t>julho</a:t>
            </a:r>
            <a:r>
              <a:rPr lang="en-US" sz="2400" i="1" dirty="0">
                <a:solidFill>
                  <a:schemeClr val="bg1"/>
                </a:solidFill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7058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Publish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FC33B-CE39-14EE-42B4-CED25F46D7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223" b="408"/>
          <a:stretch/>
        </p:blipFill>
        <p:spPr>
          <a:xfrm>
            <a:off x="11088" y="44623"/>
            <a:ext cx="5929064" cy="534450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5BE66-22E5-ED73-4064-DCC7E0B941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/>
        </p:blipFill>
        <p:spPr>
          <a:xfrm>
            <a:off x="3203849" y="1459701"/>
            <a:ext cx="5929064" cy="534450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17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86945" y="917146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explore</a:t>
            </a:r>
            <a:endParaRPr lang="en-US" dirty="0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4ABA738E-5AA6-A272-874D-28A58527A415}"/>
              </a:ext>
            </a:extLst>
          </p:cNvPr>
          <p:cNvSpPr/>
          <p:nvPr/>
        </p:nvSpPr>
        <p:spPr>
          <a:xfrm>
            <a:off x="2431083" y="3615899"/>
            <a:ext cx="1901775" cy="849038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If inst’</a:t>
            </a:r>
            <a:endParaRPr lang="en-US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15537E7-7919-2062-9180-9A843841906F}"/>
              </a:ext>
            </a:extLst>
          </p:cNvPr>
          <p:cNvSpPr/>
          <p:nvPr/>
        </p:nvSpPr>
        <p:spPr>
          <a:xfrm>
            <a:off x="2423286" y="276234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Base query of instances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927865" y="1600625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E775D056-5229-05C3-0578-4DA023C4D71F}"/>
              </a:ext>
            </a:extLst>
          </p:cNvPr>
          <p:cNvSpPr/>
          <p:nvPr/>
        </p:nvSpPr>
        <p:spPr>
          <a:xfrm rot="5400000" flipH="1">
            <a:off x="4109239" y="3432771"/>
            <a:ext cx="1011417" cy="253775"/>
          </a:xfrm>
          <a:prstGeom prst="bentUp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583A3D-5EE6-25EB-7AD1-AEA818C3C2A9}"/>
              </a:ext>
            </a:extLst>
          </p:cNvPr>
          <p:cNvSpPr/>
          <p:nvPr/>
        </p:nvSpPr>
        <p:spPr>
          <a:xfrm flipV="1">
            <a:off x="4211609" y="4015468"/>
            <a:ext cx="307810" cy="49900"/>
          </a:xfrm>
          <a:prstGeom prst="rect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098DD966-A658-2AC1-127A-BB086358C8CF}"/>
              </a:ext>
            </a:extLst>
          </p:cNvPr>
          <p:cNvSpPr/>
          <p:nvPr/>
        </p:nvSpPr>
        <p:spPr>
          <a:xfrm>
            <a:off x="2431083" y="90374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admin filter: </a:t>
            </a:r>
          </a:p>
          <a:p>
            <a:pPr algn="ctr"/>
            <a:r>
              <a:rPr lang="pt-PT" sz="1400" dirty="0"/>
              <a:t>apply “spatial_assoc” relation</a:t>
            </a: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86944" y="182526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options for thematic attr’s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A998265B-C396-67B3-9D72-11B938404AA4}"/>
              </a:ext>
            </a:extLst>
          </p:cNvPr>
          <p:cNvSpPr/>
          <p:nvPr/>
        </p:nvSpPr>
        <p:spPr>
          <a:xfrm>
            <a:off x="4758698" y="276363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pubdate: apply</a:t>
            </a:r>
          </a:p>
          <a:p>
            <a:pPr algn="ctr"/>
            <a:r>
              <a:rPr lang="pt-PT" sz="1400" dirty="0"/>
              <a:t>If thematic: apply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883065" y="3459363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883064" y="2486393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B88AAE-E085-0A7E-7478-BBF7F0DC25B0}"/>
              </a:ext>
            </a:extLst>
          </p:cNvPr>
          <p:cNvSpPr/>
          <p:nvPr/>
        </p:nvSpPr>
        <p:spPr>
          <a:xfrm flipV="1">
            <a:off x="3319108" y="6418419"/>
            <a:ext cx="4771417" cy="45719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CFA5838B-BD22-E48F-5A28-68D9A47E4BB2}"/>
              </a:ext>
            </a:extLst>
          </p:cNvPr>
          <p:cNvSpPr/>
          <p:nvPr/>
        </p:nvSpPr>
        <p:spPr>
          <a:xfrm>
            <a:off x="86944" y="276234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date ranges of stories, inst’s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1A9955E-A7F9-1ADE-5387-38D320A62E03}"/>
              </a:ext>
            </a:extLst>
          </p:cNvPr>
          <p:cNvSpPr/>
          <p:nvPr/>
        </p:nvSpPr>
        <p:spPr>
          <a:xfrm>
            <a:off x="86943" y="3698448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Package as JSON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893139" y="4361636"/>
            <a:ext cx="289378" cy="153181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Data 79">
            <a:extLst>
              <a:ext uri="{FF2B5EF4-FFF2-40B4-BE49-F238E27FC236}">
                <a16:creationId xmlns:a16="http://schemas.microsoft.com/office/drawing/2014/main" id="{87508C3C-7843-0253-E38B-E4356442FC92}"/>
              </a:ext>
            </a:extLst>
          </p:cNvPr>
          <p:cNvSpPr/>
          <p:nvPr/>
        </p:nvSpPr>
        <p:spPr>
          <a:xfrm>
            <a:off x="2423286" y="4663065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Filters selected</a:t>
            </a:r>
            <a:endParaRPr lang="en-US" dirty="0"/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1F69217A-1115-9FAE-58A0-48A3B0E52A08}"/>
              </a:ext>
            </a:extLst>
          </p:cNvPr>
          <p:cNvSpPr/>
          <p:nvPr/>
        </p:nvSpPr>
        <p:spPr>
          <a:xfrm>
            <a:off x="2423286" y="182880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custom search area: determine &amp; apply spatial function</a:t>
            </a:r>
            <a:endParaRPr lang="en-US" sz="1400" dirty="0"/>
          </a:p>
        </p:txBody>
      </p: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16147460-ED62-2C05-7EE1-7E072BFAFC82}"/>
              </a:ext>
            </a:extLst>
          </p:cNvPr>
          <p:cNvSpPr/>
          <p:nvPr/>
        </p:nvSpPr>
        <p:spPr>
          <a:xfrm>
            <a:off x="86943" y="463145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recent results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B93AE62-F233-5A80-2612-B1B176E0C099}"/>
              </a:ext>
            </a:extLst>
          </p:cNvPr>
          <p:cNvSpPr/>
          <p:nvPr/>
        </p:nvSpPr>
        <p:spPr>
          <a:xfrm rot="10800000" flipH="1" flipV="1">
            <a:off x="979850" y="5820289"/>
            <a:ext cx="1698172" cy="126947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103CEA2-7169-2EC5-E64E-28C8211B943F}"/>
              </a:ext>
            </a:extLst>
          </p:cNvPr>
          <p:cNvSpPr/>
          <p:nvPr/>
        </p:nvSpPr>
        <p:spPr>
          <a:xfrm rot="5400000" flipH="1">
            <a:off x="3280703" y="4520738"/>
            <a:ext cx="202534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B76F13E4-46F5-1D7A-2B1C-335422969972}"/>
              </a:ext>
            </a:extLst>
          </p:cNvPr>
          <p:cNvSpPr/>
          <p:nvPr/>
        </p:nvSpPr>
        <p:spPr>
          <a:xfrm rot="5400000" flipH="1">
            <a:off x="3271222" y="3510595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E5F11580-D06F-3544-C5EA-4F29A984B0BC}"/>
              </a:ext>
            </a:extLst>
          </p:cNvPr>
          <p:cNvSpPr/>
          <p:nvPr/>
        </p:nvSpPr>
        <p:spPr>
          <a:xfrm rot="5400000" flipH="1">
            <a:off x="3247231" y="2606862"/>
            <a:ext cx="269480" cy="125723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7B9E8591-4FC3-5D07-A984-AC48C1862930}"/>
              </a:ext>
            </a:extLst>
          </p:cNvPr>
          <p:cNvSpPr/>
          <p:nvPr/>
        </p:nvSpPr>
        <p:spPr>
          <a:xfrm>
            <a:off x="4768122" y="91714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inst date range: apply</a:t>
            </a:r>
          </a:p>
          <a:p>
            <a:pPr algn="ctr"/>
            <a:r>
              <a:rPr lang="pt-PT" sz="1400" dirty="0"/>
              <a:t>If inst thematic: apply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001363A9-956D-3C85-ACF2-31CFDE93E3DB}"/>
              </a:ext>
            </a:extLst>
          </p:cNvPr>
          <p:cNvSpPr/>
          <p:nvPr/>
        </p:nvSpPr>
        <p:spPr>
          <a:xfrm rot="5400000" flipH="1">
            <a:off x="3271222" y="1657161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6FA19C1E-5DB3-AB7B-0B18-D4D031690157}"/>
              </a:ext>
            </a:extLst>
          </p:cNvPr>
          <p:cNvSpPr/>
          <p:nvPr/>
        </p:nvSpPr>
        <p:spPr>
          <a:xfrm>
            <a:off x="4762400" y="1823187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ptype: Filter</a:t>
            </a:r>
          </a:p>
          <a:p>
            <a:pPr algn="ctr"/>
            <a:r>
              <a:rPr lang="pt-PT" sz="1400" dirty="0"/>
              <a:t>If sem def: include stories w/out inst’s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CDDB93B0-9F48-6F66-0C4D-FBB750C2E6E6}"/>
              </a:ext>
            </a:extLst>
          </p:cNvPr>
          <p:cNvSpPr/>
          <p:nvPr/>
        </p:nvSpPr>
        <p:spPr>
          <a:xfrm rot="10800000" flipH="1">
            <a:off x="4319214" y="1187977"/>
            <a:ext cx="424481" cy="15325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E02C0E2-8E92-3C1A-0B50-6270E1291917}"/>
              </a:ext>
            </a:extLst>
          </p:cNvPr>
          <p:cNvSpPr/>
          <p:nvPr/>
        </p:nvSpPr>
        <p:spPr>
          <a:xfrm rot="16200000" flipH="1">
            <a:off x="5582820" y="2545574"/>
            <a:ext cx="272381" cy="132109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Process 89">
            <a:extLst>
              <a:ext uri="{FF2B5EF4-FFF2-40B4-BE49-F238E27FC236}">
                <a16:creationId xmlns:a16="http://schemas.microsoft.com/office/drawing/2014/main" id="{3A6361F2-FD4D-BB26-34EC-1E6D10402868}"/>
              </a:ext>
            </a:extLst>
          </p:cNvPr>
          <p:cNvSpPr/>
          <p:nvPr/>
        </p:nvSpPr>
        <p:spPr>
          <a:xfrm>
            <a:off x="4758698" y="3696928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If search: </a:t>
            </a:r>
          </a:p>
          <a:p>
            <a:pPr algn="ctr"/>
            <a:r>
              <a:rPr lang="pt-PT" sz="1500" dirty="0"/>
              <a:t>find matches in any/all text attributes</a:t>
            </a:r>
          </a:p>
        </p:txBody>
      </p:sp>
      <p:sp>
        <p:nvSpPr>
          <p:cNvPr id="91" name="Flowchart: Process 90">
            <a:extLst>
              <a:ext uri="{FF2B5EF4-FFF2-40B4-BE49-F238E27FC236}">
                <a16:creationId xmlns:a16="http://schemas.microsoft.com/office/drawing/2014/main" id="{63135A29-70A0-4F6C-65C5-5F523BB88D39}"/>
              </a:ext>
            </a:extLst>
          </p:cNvPr>
          <p:cNvSpPr/>
          <p:nvPr/>
        </p:nvSpPr>
        <p:spPr>
          <a:xfrm>
            <a:off x="4762515" y="463326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Prepare results and package as JSON</a:t>
            </a: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C489BFF2-7FC3-DD09-C292-6E50F3207F27}"/>
              </a:ext>
            </a:extLst>
          </p:cNvPr>
          <p:cNvSpPr/>
          <p:nvPr/>
        </p:nvSpPr>
        <p:spPr>
          <a:xfrm rot="16200000" flipH="1">
            <a:off x="5597650" y="3488978"/>
            <a:ext cx="249709" cy="138865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D0213EC0-6617-BE54-0454-1361404B219A}"/>
              </a:ext>
            </a:extLst>
          </p:cNvPr>
          <p:cNvSpPr/>
          <p:nvPr/>
        </p:nvSpPr>
        <p:spPr>
          <a:xfrm rot="16200000" flipH="1">
            <a:off x="5584103" y="4409608"/>
            <a:ext cx="276807" cy="138866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2810282-CD29-59CD-B175-A26F8D5EA0EE}"/>
              </a:ext>
            </a:extLst>
          </p:cNvPr>
          <p:cNvSpPr/>
          <p:nvPr/>
        </p:nvSpPr>
        <p:spPr>
          <a:xfrm rot="16200000" flipH="1">
            <a:off x="5582820" y="1593093"/>
            <a:ext cx="272381" cy="132109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A612179-0E17-733B-3D97-CC99AA6C43BE}"/>
              </a:ext>
            </a:extLst>
          </p:cNvPr>
          <p:cNvSpPr/>
          <p:nvPr/>
        </p:nvSpPr>
        <p:spPr>
          <a:xfrm>
            <a:off x="2697894" y="5559727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Explore Map</a:t>
            </a:r>
            <a:endParaRPr lang="en-US" dirty="0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C670A5A-0FEF-CA12-FE9D-B756CF38389C}"/>
              </a:ext>
            </a:extLst>
          </p:cNvPr>
          <p:cNvSpPr/>
          <p:nvPr/>
        </p:nvSpPr>
        <p:spPr>
          <a:xfrm rot="5400000" flipH="1">
            <a:off x="3231046" y="5423154"/>
            <a:ext cx="3018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9BE8FE5-C5BA-953B-514C-1B1C7FF67B9C}"/>
              </a:ext>
            </a:extLst>
          </p:cNvPr>
          <p:cNvSpPr/>
          <p:nvPr/>
        </p:nvSpPr>
        <p:spPr>
          <a:xfrm rot="16200000" flipV="1">
            <a:off x="673793" y="5560541"/>
            <a:ext cx="648071" cy="45719"/>
          </a:xfrm>
          <a:prstGeom prst="rect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31063DDD-9FCC-C23A-C742-B1FB3EB2996D}"/>
              </a:ext>
            </a:extLst>
          </p:cNvPr>
          <p:cNvSpPr/>
          <p:nvPr/>
        </p:nvSpPr>
        <p:spPr>
          <a:xfrm rot="20151015" flipH="1" flipV="1">
            <a:off x="3890165" y="5397551"/>
            <a:ext cx="988053" cy="126947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D03D5D0-A980-894F-C23D-91F45B7FE694}"/>
              </a:ext>
            </a:extLst>
          </p:cNvPr>
          <p:cNvSpPr/>
          <p:nvPr/>
        </p:nvSpPr>
        <p:spPr>
          <a:xfrm rot="10800000" flipH="1">
            <a:off x="3788962" y="5782928"/>
            <a:ext cx="1128347" cy="16276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Data 98">
            <a:extLst>
              <a:ext uri="{FF2B5EF4-FFF2-40B4-BE49-F238E27FC236}">
                <a16:creationId xmlns:a16="http://schemas.microsoft.com/office/drawing/2014/main" id="{A673AA58-47EF-1F9C-7366-A75CC240CCD8}"/>
              </a:ext>
            </a:extLst>
          </p:cNvPr>
          <p:cNvSpPr/>
          <p:nvPr/>
        </p:nvSpPr>
        <p:spPr>
          <a:xfrm>
            <a:off x="4767770" y="5539301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map</a:t>
            </a:r>
            <a:endParaRPr lang="en-US" dirty="0"/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F5EE1FE9-869A-F4F3-792E-31837E45CBFE}"/>
              </a:ext>
            </a:extLst>
          </p:cNvPr>
          <p:cNvSpPr/>
          <p:nvPr/>
        </p:nvSpPr>
        <p:spPr>
          <a:xfrm>
            <a:off x="7080052" y="3696242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View details of story and associated instances</a:t>
            </a: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2F100B3D-D792-5333-FBAD-976BEB793CC9}"/>
              </a:ext>
            </a:extLst>
          </p:cNvPr>
          <p:cNvSpPr/>
          <p:nvPr/>
        </p:nvSpPr>
        <p:spPr>
          <a:xfrm>
            <a:off x="7094630" y="5478661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Load popups w details of all loaded results at click point</a:t>
            </a:r>
          </a:p>
        </p:txBody>
      </p:sp>
      <p:sp>
        <p:nvSpPr>
          <p:cNvPr id="106" name="Flowchart: Data 105">
            <a:extLst>
              <a:ext uri="{FF2B5EF4-FFF2-40B4-BE49-F238E27FC236}">
                <a16:creationId xmlns:a16="http://schemas.microsoft.com/office/drawing/2014/main" id="{E289704F-A61D-6EC1-5E7D-DD3FBA73F44F}"/>
              </a:ext>
            </a:extLst>
          </p:cNvPr>
          <p:cNvSpPr/>
          <p:nvPr/>
        </p:nvSpPr>
        <p:spPr>
          <a:xfrm>
            <a:off x="7092280" y="4639974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deets</a:t>
            </a:r>
            <a:endParaRPr lang="en-US" dirty="0"/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61CBD0DA-2A4F-4E28-B45E-BB8DCB9E66A2}"/>
              </a:ext>
            </a:extLst>
          </p:cNvPr>
          <p:cNvSpPr/>
          <p:nvPr/>
        </p:nvSpPr>
        <p:spPr>
          <a:xfrm rot="10800000" flipH="1">
            <a:off x="6356681" y="5782927"/>
            <a:ext cx="735599" cy="162769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8F46AF77-28B5-6A64-5786-236D0E4BE432}"/>
              </a:ext>
            </a:extLst>
          </p:cNvPr>
          <p:cNvSpPr/>
          <p:nvPr/>
        </p:nvSpPr>
        <p:spPr>
          <a:xfrm rot="5400000" flipH="1">
            <a:off x="7822081" y="4464079"/>
            <a:ext cx="2722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7DB6F217-F7DF-FF89-7B4E-D654E709F871}"/>
              </a:ext>
            </a:extLst>
          </p:cNvPr>
          <p:cNvSpPr/>
          <p:nvPr/>
        </p:nvSpPr>
        <p:spPr>
          <a:xfrm rot="5400000" flipH="1">
            <a:off x="3236199" y="6286143"/>
            <a:ext cx="218308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7E6A07-469F-D27C-9809-5E1AB5C4A814}"/>
              </a:ext>
            </a:extLst>
          </p:cNvPr>
          <p:cNvSpPr/>
          <p:nvPr/>
        </p:nvSpPr>
        <p:spPr>
          <a:xfrm rot="5400000" flipV="1">
            <a:off x="7902531" y="6270164"/>
            <a:ext cx="306538" cy="6945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0F0C21-ADAA-482B-C94C-0008987024C3}"/>
              </a:ext>
            </a:extLst>
          </p:cNvPr>
          <p:cNvSpPr/>
          <p:nvPr/>
        </p:nvSpPr>
        <p:spPr>
          <a:xfrm flipV="1">
            <a:off x="4767770" y="5369542"/>
            <a:ext cx="2131539" cy="77114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00AC8CE-7FC2-FE3B-7860-D9DAD661AA91}"/>
              </a:ext>
            </a:extLst>
          </p:cNvPr>
          <p:cNvSpPr/>
          <p:nvPr/>
        </p:nvSpPr>
        <p:spPr>
          <a:xfrm rot="20089900" flipV="1">
            <a:off x="3914391" y="5562058"/>
            <a:ext cx="933532" cy="73497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035B6EE1-8654-4749-464B-EADF8B064C8D}"/>
              </a:ext>
            </a:extLst>
          </p:cNvPr>
          <p:cNvSpPr/>
          <p:nvPr/>
        </p:nvSpPr>
        <p:spPr>
          <a:xfrm rot="8689869" flipH="1">
            <a:off x="6877045" y="5279169"/>
            <a:ext cx="251130" cy="12581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Data 113">
            <a:extLst>
              <a:ext uri="{FF2B5EF4-FFF2-40B4-BE49-F238E27FC236}">
                <a16:creationId xmlns:a16="http://schemas.microsoft.com/office/drawing/2014/main" id="{DC9F616F-D5A8-11F8-C75B-EE01B756D06A}"/>
              </a:ext>
            </a:extLst>
          </p:cNvPr>
          <p:cNvSpPr/>
          <p:nvPr/>
        </p:nvSpPr>
        <p:spPr>
          <a:xfrm>
            <a:off x="7118425" y="2774790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Select story</a:t>
            </a:r>
            <a:endParaRPr lang="en-US" dirty="0"/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49AE6C65-DABE-EB62-5AE7-0DD834EE71ED}"/>
              </a:ext>
            </a:extLst>
          </p:cNvPr>
          <p:cNvSpPr/>
          <p:nvPr/>
        </p:nvSpPr>
        <p:spPr>
          <a:xfrm rot="5400000" flipH="1">
            <a:off x="7826743" y="3521927"/>
            <a:ext cx="269480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3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FA1B8-EDCC-D8D4-F7C5-28B97F3B0D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r="148"/>
          <a:stretch/>
        </p:blipFill>
        <p:spPr>
          <a:xfrm>
            <a:off x="4191" y="17532"/>
            <a:ext cx="5980929" cy="2835404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4360B-137C-3485-6529-B755A1844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" b="-1828"/>
          <a:stretch/>
        </p:blipFill>
        <p:spPr>
          <a:xfrm>
            <a:off x="1331640" y="2595552"/>
            <a:ext cx="5551928" cy="299368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D8C396-8EAA-9DFD-762E-EFCD7DC5F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" b="-484"/>
          <a:stretch/>
        </p:blipFill>
        <p:spPr>
          <a:xfrm>
            <a:off x="3554628" y="3645024"/>
            <a:ext cx="5551928" cy="3195444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91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E53DC3F7-F4D3-2E7E-DBC1-7BFFC7C55631}"/>
              </a:ext>
            </a:extLst>
          </p:cNvPr>
          <p:cNvSpPr/>
          <p:nvPr/>
        </p:nvSpPr>
        <p:spPr>
          <a:xfrm>
            <a:off x="6101270" y="4875062"/>
            <a:ext cx="1901775" cy="672960"/>
          </a:xfrm>
          <a:prstGeom prst="flowChartProcess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Load popups w details of all loaded results at click point</a:t>
            </a: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7D5D7A71-0566-34A9-E04A-15B3C67C8CAA}"/>
              </a:ext>
            </a:extLst>
          </p:cNvPr>
          <p:cNvSpPr/>
          <p:nvPr/>
        </p:nvSpPr>
        <p:spPr>
          <a:xfrm>
            <a:off x="6130573" y="2126566"/>
            <a:ext cx="1901775" cy="672960"/>
          </a:xfrm>
          <a:prstGeom prst="flowChartProcess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View details of story and associated instances</a:t>
            </a:r>
          </a:p>
        </p:txBody>
      </p:sp>
      <p:sp>
        <p:nvSpPr>
          <p:cNvPr id="124" name="Flowchart: Data 123">
            <a:extLst>
              <a:ext uri="{FF2B5EF4-FFF2-40B4-BE49-F238E27FC236}">
                <a16:creationId xmlns:a16="http://schemas.microsoft.com/office/drawing/2014/main" id="{96737494-EA05-9E13-A15B-8B99FD2B4E9A}"/>
              </a:ext>
            </a:extLst>
          </p:cNvPr>
          <p:cNvSpPr/>
          <p:nvPr/>
        </p:nvSpPr>
        <p:spPr>
          <a:xfrm>
            <a:off x="6183430" y="3026118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deets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Context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1515941" y="1160753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Selected story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2356861" y="1844232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1515940" y="2068872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story_id, validate, and load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2312061" y="370297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2312060" y="273000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CFA5838B-BD22-E48F-5A28-68D9A47E4BB2}"/>
              </a:ext>
            </a:extLst>
          </p:cNvPr>
          <p:cNvSpPr/>
          <p:nvPr/>
        </p:nvSpPr>
        <p:spPr>
          <a:xfrm>
            <a:off x="1515940" y="300595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and load overlap egaz</a:t>
            </a:r>
          </a:p>
        </p:txBody>
      </p:sp>
      <p:sp>
        <p:nvSpPr>
          <p:cNvPr id="80" name="Flowchart: Data 79">
            <a:extLst>
              <a:ext uri="{FF2B5EF4-FFF2-40B4-BE49-F238E27FC236}">
                <a16:creationId xmlns:a16="http://schemas.microsoft.com/office/drawing/2014/main" id="{87508C3C-7843-0253-E38B-E4356442FC92}"/>
              </a:ext>
            </a:extLst>
          </p:cNvPr>
          <p:cNvSpPr/>
          <p:nvPr/>
        </p:nvSpPr>
        <p:spPr>
          <a:xfrm>
            <a:off x="3793336" y="2072480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Filters selected</a:t>
            </a:r>
            <a:endParaRPr lang="en-US" dirty="0"/>
          </a:p>
        </p:txBody>
      </p: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16147460-ED62-2C05-7EE1-7E072BFAFC82}"/>
              </a:ext>
            </a:extLst>
          </p:cNvPr>
          <p:cNvSpPr/>
          <p:nvPr/>
        </p:nvSpPr>
        <p:spPr>
          <a:xfrm>
            <a:off x="1515939" y="4875062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WFS layer, </a:t>
            </a:r>
          </a:p>
          <a:p>
            <a:pPr algn="ctr"/>
            <a:r>
              <a:rPr lang="pt-PT" dirty="0"/>
              <a:t>WFS popup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A612179-0E17-733B-3D97-CC99AA6C43BE}"/>
              </a:ext>
            </a:extLst>
          </p:cNvPr>
          <p:cNvSpPr/>
          <p:nvPr/>
        </p:nvSpPr>
        <p:spPr>
          <a:xfrm>
            <a:off x="4067944" y="2969142"/>
            <a:ext cx="1368151" cy="648072"/>
          </a:xfrm>
          <a:prstGeom prst="ellipse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Explore J Map</a:t>
            </a:r>
            <a:endParaRPr lang="en-US" dirty="0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C670A5A-0FEF-CA12-FE9D-B756CF38389C}"/>
              </a:ext>
            </a:extLst>
          </p:cNvPr>
          <p:cNvSpPr/>
          <p:nvPr/>
        </p:nvSpPr>
        <p:spPr>
          <a:xfrm rot="5400000" flipH="1">
            <a:off x="4601096" y="2832569"/>
            <a:ext cx="3018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4F999DE-05AC-7566-FB11-886A205EE027}"/>
              </a:ext>
            </a:extLst>
          </p:cNvPr>
          <p:cNvSpPr/>
          <p:nvPr/>
        </p:nvSpPr>
        <p:spPr>
          <a:xfrm>
            <a:off x="1778929" y="395434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História</a:t>
            </a:r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2322135" y="4605243"/>
            <a:ext cx="289378" cy="1531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ata 99">
            <a:extLst>
              <a:ext uri="{FF2B5EF4-FFF2-40B4-BE49-F238E27FC236}">
                <a16:creationId xmlns:a16="http://schemas.microsoft.com/office/drawing/2014/main" id="{4778DBD6-3DB6-E29E-67BE-6953B0393C28}"/>
              </a:ext>
            </a:extLst>
          </p:cNvPr>
          <p:cNvSpPr/>
          <p:nvPr/>
        </p:nvSpPr>
        <p:spPr>
          <a:xfrm>
            <a:off x="1512116" y="5809781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Similar area</a:t>
            </a:r>
            <a:endParaRPr lang="en-US" dirty="0"/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7529E66E-2865-2578-27A1-61EAA569BFAD}"/>
              </a:ext>
            </a:extLst>
          </p:cNvPr>
          <p:cNvSpPr/>
          <p:nvPr/>
        </p:nvSpPr>
        <p:spPr>
          <a:xfrm>
            <a:off x="3793337" y="5794477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selected area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F0941ACE-BCA7-A2CC-1A64-55E4CF9C6FBC}"/>
              </a:ext>
            </a:extLst>
          </p:cNvPr>
          <p:cNvSpPr/>
          <p:nvPr/>
        </p:nvSpPr>
        <p:spPr>
          <a:xfrm>
            <a:off x="3793336" y="4875062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publication</a:t>
            </a: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343B6BB1-F4FF-1083-7BE9-A67916CB6F20}"/>
              </a:ext>
            </a:extLst>
          </p:cNvPr>
          <p:cNvSpPr/>
          <p:nvPr/>
        </p:nvSpPr>
        <p:spPr>
          <a:xfrm>
            <a:off x="3782905" y="3954341"/>
            <a:ext cx="1901775" cy="672960"/>
          </a:xfrm>
          <a:prstGeom prst="flowChartProcess">
            <a:avLst/>
          </a:prstGeom>
          <a:solidFill>
            <a:srgbClr val="9BBB59">
              <a:alpha val="50196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pub/area specific explore</a:t>
            </a: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91E115D3-2308-CD54-694A-3AD21D03A5E1}"/>
              </a:ext>
            </a:extLst>
          </p:cNvPr>
          <p:cNvSpPr/>
          <p:nvPr/>
        </p:nvSpPr>
        <p:spPr>
          <a:xfrm rot="16200000" flipH="1">
            <a:off x="2318314" y="5573198"/>
            <a:ext cx="289378" cy="1531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B9DAADC0-A392-968E-C3CB-C636BFBD64F2}"/>
              </a:ext>
            </a:extLst>
          </p:cNvPr>
          <p:cNvSpPr/>
          <p:nvPr/>
        </p:nvSpPr>
        <p:spPr>
          <a:xfrm rot="10800000" flipH="1">
            <a:off x="2611779" y="6049573"/>
            <a:ext cx="1128347" cy="16276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10E97BAB-5F35-384D-C7FF-04541B719EB3}"/>
              </a:ext>
            </a:extLst>
          </p:cNvPr>
          <p:cNvSpPr/>
          <p:nvPr/>
        </p:nvSpPr>
        <p:spPr>
          <a:xfrm rot="5400000" flipH="1">
            <a:off x="4597251" y="564346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BFF11273-E2BE-3889-8535-4320C93EDB7E}"/>
              </a:ext>
            </a:extLst>
          </p:cNvPr>
          <p:cNvSpPr/>
          <p:nvPr/>
        </p:nvSpPr>
        <p:spPr>
          <a:xfrm rot="5400000" flipH="1">
            <a:off x="4589455" y="4737171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DDF8BC72-0B26-BD37-9E70-2C7E188D3870}"/>
              </a:ext>
            </a:extLst>
          </p:cNvPr>
          <p:cNvSpPr/>
          <p:nvPr/>
        </p:nvSpPr>
        <p:spPr>
          <a:xfrm rot="5400000" flipH="1">
            <a:off x="4549144" y="3756963"/>
            <a:ext cx="379726" cy="136155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Predefined Process 1">
            <a:extLst>
              <a:ext uri="{FF2B5EF4-FFF2-40B4-BE49-F238E27FC236}">
                <a16:creationId xmlns:a16="http://schemas.microsoft.com/office/drawing/2014/main" id="{992BFB04-F9DB-F390-73F1-7A8E7E1CAC26}"/>
              </a:ext>
            </a:extLst>
          </p:cNvPr>
          <p:cNvSpPr/>
          <p:nvPr/>
        </p:nvSpPr>
        <p:spPr>
          <a:xfrm>
            <a:off x="3793336" y="1102930"/>
            <a:ext cx="1901775" cy="763718"/>
          </a:xfrm>
          <a:prstGeom prst="flowChartPredefined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Process explore()</a:t>
            </a:r>
            <a:endParaRPr lang="en-US" dirty="0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154B67E-0ECB-C672-608C-DEDC74944A89}"/>
              </a:ext>
            </a:extLst>
          </p:cNvPr>
          <p:cNvSpPr/>
          <p:nvPr/>
        </p:nvSpPr>
        <p:spPr>
          <a:xfrm rot="5400000" flipH="1">
            <a:off x="4609425" y="1956547"/>
            <a:ext cx="269596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EA9F9CD-C17D-317D-0F16-6849CC7D2401}"/>
              </a:ext>
            </a:extLst>
          </p:cNvPr>
          <p:cNvSpPr/>
          <p:nvPr/>
        </p:nvSpPr>
        <p:spPr>
          <a:xfrm flipV="1">
            <a:off x="3515314" y="3222102"/>
            <a:ext cx="661145" cy="77173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E74D81-A9FA-6EC3-3652-59718142F1EE}"/>
              </a:ext>
            </a:extLst>
          </p:cNvPr>
          <p:cNvSpPr/>
          <p:nvPr/>
        </p:nvSpPr>
        <p:spPr>
          <a:xfrm rot="5400000" flipV="1">
            <a:off x="2663020" y="2340339"/>
            <a:ext cx="1791101" cy="80002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A139B315-2D34-9501-539E-D0DE88270A98}"/>
              </a:ext>
            </a:extLst>
          </p:cNvPr>
          <p:cNvSpPr/>
          <p:nvPr/>
        </p:nvSpPr>
        <p:spPr>
          <a:xfrm flipH="1">
            <a:off x="3265995" y="1435806"/>
            <a:ext cx="332577" cy="13111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BA16F6-6C0C-8257-3055-3E00DCA7EDAC}"/>
              </a:ext>
            </a:extLst>
          </p:cNvPr>
          <p:cNvSpPr/>
          <p:nvPr/>
        </p:nvSpPr>
        <p:spPr>
          <a:xfrm flipV="1">
            <a:off x="2463004" y="933109"/>
            <a:ext cx="4629272" cy="7226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C41387BB-1B55-7448-CFFB-FA2B719861AA}"/>
              </a:ext>
            </a:extLst>
          </p:cNvPr>
          <p:cNvSpPr/>
          <p:nvPr/>
        </p:nvSpPr>
        <p:spPr>
          <a:xfrm rot="10800000" flipH="1">
            <a:off x="5194321" y="3271771"/>
            <a:ext cx="1128347" cy="16276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Data 119">
            <a:extLst>
              <a:ext uri="{FF2B5EF4-FFF2-40B4-BE49-F238E27FC236}">
                <a16:creationId xmlns:a16="http://schemas.microsoft.com/office/drawing/2014/main" id="{C09368B1-B37E-9FE8-030C-F93765C85930}"/>
              </a:ext>
            </a:extLst>
          </p:cNvPr>
          <p:cNvSpPr/>
          <p:nvPr/>
        </p:nvSpPr>
        <p:spPr>
          <a:xfrm>
            <a:off x="6092577" y="3963971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map</a:t>
            </a:r>
            <a:endParaRPr lang="en-US" dirty="0"/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5372BFBD-9D24-8FDD-EF28-6933D61851E3}"/>
              </a:ext>
            </a:extLst>
          </p:cNvPr>
          <p:cNvSpPr/>
          <p:nvPr/>
        </p:nvSpPr>
        <p:spPr>
          <a:xfrm flipH="1">
            <a:off x="8047156" y="2392770"/>
            <a:ext cx="358188" cy="9257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6391F74F-42DE-9273-464E-469365490A56}"/>
              </a:ext>
            </a:extLst>
          </p:cNvPr>
          <p:cNvSpPr/>
          <p:nvPr/>
        </p:nvSpPr>
        <p:spPr>
          <a:xfrm rot="5400000" flipH="1">
            <a:off x="6913231" y="2850223"/>
            <a:ext cx="2722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050A5A55-359B-0A3A-E729-5AD747F6416D}"/>
              </a:ext>
            </a:extLst>
          </p:cNvPr>
          <p:cNvSpPr/>
          <p:nvPr/>
        </p:nvSpPr>
        <p:spPr>
          <a:xfrm rot="16200000" flipH="1">
            <a:off x="6918623" y="4632929"/>
            <a:ext cx="253844" cy="13334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D34D411-7FD1-4F4B-BB81-D4D1EA6191E5}"/>
              </a:ext>
            </a:extLst>
          </p:cNvPr>
          <p:cNvSpPr/>
          <p:nvPr/>
        </p:nvSpPr>
        <p:spPr>
          <a:xfrm flipV="1">
            <a:off x="7990864" y="5220106"/>
            <a:ext cx="417105" cy="80882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545E1E-C386-66DD-2F63-5536220C7ED9}"/>
              </a:ext>
            </a:extLst>
          </p:cNvPr>
          <p:cNvSpPr/>
          <p:nvPr/>
        </p:nvSpPr>
        <p:spPr>
          <a:xfrm rot="16200000">
            <a:off x="6928288" y="3808034"/>
            <a:ext cx="2881495" cy="8901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6CF791D3-09A8-CF25-5B4E-8C7891CA64F9}"/>
              </a:ext>
            </a:extLst>
          </p:cNvPr>
          <p:cNvSpPr/>
          <p:nvPr/>
        </p:nvSpPr>
        <p:spPr>
          <a:xfrm rot="19150012" flipH="1">
            <a:off x="5257467" y="2687413"/>
            <a:ext cx="1140194" cy="14384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0574985C-90E4-4543-0C02-9A499F1AF758}"/>
              </a:ext>
            </a:extLst>
          </p:cNvPr>
          <p:cNvSpPr/>
          <p:nvPr/>
        </p:nvSpPr>
        <p:spPr>
          <a:xfrm rot="16200000" flipH="1">
            <a:off x="2362866" y="960188"/>
            <a:ext cx="190369" cy="14327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599321E-8F3A-3D4D-0A17-C396650E3CA9}"/>
              </a:ext>
            </a:extLst>
          </p:cNvPr>
          <p:cNvSpPr/>
          <p:nvPr/>
        </p:nvSpPr>
        <p:spPr>
          <a:xfrm rot="5400000" flipV="1">
            <a:off x="6462200" y="1521706"/>
            <a:ext cx="1180147" cy="8000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A0459292-F66F-9CE2-503A-A0523BE578BB}"/>
              </a:ext>
            </a:extLst>
          </p:cNvPr>
          <p:cNvSpPr/>
          <p:nvPr/>
        </p:nvSpPr>
        <p:spPr>
          <a:xfrm rot="3721795" flipH="1" flipV="1">
            <a:off x="4949716" y="4135712"/>
            <a:ext cx="1673305" cy="10913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5F14FDCB-610E-E4CB-F556-682102B1B0DA}"/>
              </a:ext>
            </a:extLst>
          </p:cNvPr>
          <p:cNvSpPr/>
          <p:nvPr/>
        </p:nvSpPr>
        <p:spPr>
          <a:xfrm rot="12896740" flipH="1" flipV="1">
            <a:off x="5286702" y="3632993"/>
            <a:ext cx="1219503" cy="135019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8C396-8EAA-9DFD-762E-EFCD7DC5F0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" b="1041"/>
          <a:stretch/>
        </p:blipFill>
        <p:spPr>
          <a:xfrm>
            <a:off x="2553745" y="3068960"/>
            <a:ext cx="6552811" cy="3771508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FA1B8-EDCC-D8D4-F7C5-28B97F3B0D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r="752" b="-764"/>
          <a:stretch/>
        </p:blipFill>
        <p:spPr>
          <a:xfrm>
            <a:off x="31617" y="39648"/>
            <a:ext cx="5980544" cy="3337246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92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Dashboard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btitle 1">
            <a:extLst>
              <a:ext uri="{FF2B5EF4-FFF2-40B4-BE49-F238E27FC236}">
                <a16:creationId xmlns:a16="http://schemas.microsoft.com/office/drawing/2014/main" id="{33711256-0525-85E3-970F-97DC7B46D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920880" cy="444204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Hotspots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API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Download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Saved searches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Temporal animations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Word association in space: identification of new trends or neighborhoods</a:t>
            </a:r>
          </a:p>
        </p:txBody>
      </p:sp>
    </p:spTree>
    <p:extLst>
      <p:ext uri="{BB962C8B-B14F-4D97-AF65-F5344CB8AC3E}">
        <p14:creationId xmlns:p14="http://schemas.microsoft.com/office/powerpoint/2010/main" val="1701050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9552" y="1052736"/>
            <a:ext cx="8568952" cy="5328592"/>
          </a:xfrm>
        </p:spPr>
        <p:txBody>
          <a:bodyPr numCol="2">
            <a:normAutofit fontScale="850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Introduction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Literature review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Citizen empowerment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Spatial information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News localization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Web application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Intervention Description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Tools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Distinction from previous work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Public participation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Nuanced “place”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Knowledge facilitation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Features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Methodology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Study area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Model design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GIS design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Data preparation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Architecture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Web interface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Front end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Back end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Manipulation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Data Collection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Preprocessing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Initialization of development environment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Tool design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Testing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Validation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Results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Future Opportunities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Validation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Application to </a:t>
            </a:r>
            <a:r>
              <a:rPr lang="en-US" sz="1600" dirty="0" err="1">
                <a:solidFill>
                  <a:srgbClr val="5C676D"/>
                </a:solidFill>
              </a:rPr>
              <a:t>GeoIntelligence</a:t>
            </a:r>
            <a:endParaRPr lang="en-US" sz="1600" dirty="0">
              <a:solidFill>
                <a:srgbClr val="5C676D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Sub-article definitions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Recommended extraction of place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Incorporation of historical stories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Statistical Analysis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9BBB59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Conclusion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Report: </a:t>
            </a:r>
            <a:r>
              <a:rPr lang="en-US" dirty="0">
                <a:solidFill>
                  <a:srgbClr val="9BBB59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6325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9552" y="1052736"/>
            <a:ext cx="8568952" cy="5328592"/>
          </a:xfrm>
        </p:spPr>
        <p:txBody>
          <a:bodyPr numCol="1" anchor="ctr">
            <a:normAutofit/>
          </a:bodyPr>
          <a:lstStyle/>
          <a:p>
            <a:r>
              <a:rPr lang="en-US" sz="6000" dirty="0">
                <a:solidFill>
                  <a:srgbClr val="5C676D"/>
                </a:solidFill>
              </a:rPr>
              <a:t>None.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Report: </a:t>
            </a:r>
            <a:r>
              <a:rPr lang="en-US" dirty="0">
                <a:solidFill>
                  <a:srgbClr val="9BBB59"/>
                </a:solidFill>
              </a:rPr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815426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C676D"/>
                </a:solidFill>
              </a:rPr>
              <a:t>Feedback: welcome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C676D"/>
                </a:solidFill>
              </a:rPr>
              <a:t>Roadblocks: time</a:t>
            </a:r>
            <a:endParaRPr lang="en-US" sz="2400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Report progression: none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Future development plans: lots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Strategy for completion: ?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Next steps</a:t>
            </a:r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09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116" y="1484784"/>
            <a:ext cx="6426156" cy="3312368"/>
          </a:xfrm>
        </p:spPr>
        <p:txBody>
          <a:bodyPr wrap="square" lIns="0" tIns="0" rIns="0" bIns="0" anchor="ctr" anchorCtr="0">
            <a:noAutofit/>
          </a:bodyPr>
          <a:lstStyle/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Thank you!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Discussion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66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40855" y="4755642"/>
            <a:ext cx="6426156" cy="11521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Address: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Campus de Campolide, 1070-312 Lisboa, Portugal</a:t>
            </a:r>
          </a:p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Tel: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+351 213 828 610  |  </a:t>
            </a:r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Fax: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+351 213 828 611</a:t>
            </a:r>
          </a:p>
          <a:p>
            <a:pPr marL="342900" indent="-342900" algn="l">
              <a:buClr>
                <a:srgbClr val="BED62F"/>
              </a:buClr>
              <a:buFont typeface="Wingdings" pitchFamily="2" charset="2"/>
              <a:buChar char="§"/>
            </a:pPr>
            <a:endParaRPr lang="en-US" sz="1600" dirty="0">
              <a:solidFill>
                <a:prstClr val="white"/>
              </a:solidFill>
              <a:latin typeface="Circular Std Book" pitchFamily="34" charset="0"/>
              <a:cs typeface="Circular Std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66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Overview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B75CB6EC-7D10-86D0-6CF9-22EE7ECC7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Motivation</a:t>
            </a:r>
            <a:endParaRPr lang="en-US" sz="2000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Corpora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External Gazetteer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Internal Gazetteer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Data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Application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Setup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Publish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Contextualize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Explore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Manage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Report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Outline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Status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73997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Motivation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2ACF088-A520-FD04-E9EB-E14C3DAFA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920880" cy="444204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1" dirty="0">
                <a:solidFill>
                  <a:srgbClr val="9BBB59"/>
                </a:solidFill>
              </a:rPr>
              <a:t>Is there value in integrating a spatial component to news databases?</a:t>
            </a:r>
          </a:p>
          <a:p>
            <a:pPr algn="l"/>
            <a:endParaRPr lang="en-US" sz="2400" b="1" dirty="0">
              <a:solidFill>
                <a:srgbClr val="BED62F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C676D"/>
                </a:solidFill>
              </a:rPr>
              <a:t>The association of place will provide a new dimension of understanding of incident distribution at a local level.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Discovery for users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Context to journal readers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Tool for researchers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Contribute to </a:t>
            </a:r>
            <a:r>
              <a:rPr lang="en-US" sz="1600" i="1" dirty="0" err="1">
                <a:solidFill>
                  <a:srgbClr val="5C676D"/>
                </a:solidFill>
              </a:rPr>
              <a:t>geointelligence</a:t>
            </a:r>
            <a:r>
              <a:rPr lang="en-US" sz="1600" i="1" dirty="0">
                <a:solidFill>
                  <a:srgbClr val="5C676D"/>
                </a:solidFill>
              </a:rPr>
              <a:t> of the area</a:t>
            </a:r>
          </a:p>
          <a:p>
            <a:pPr lvl="1" algn="l"/>
            <a:endParaRPr lang="en-US" sz="2000" i="1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C676D"/>
                </a:solidFill>
              </a:rPr>
              <a:t>Publishers integrating spatial news may provide an improved user experience to readers, expand readership, and better manage spatial, temporal, and thematic coverage of stories.</a:t>
            </a:r>
          </a:p>
        </p:txBody>
      </p:sp>
    </p:spTree>
    <p:extLst>
      <p:ext uri="{BB962C8B-B14F-4D97-AF65-F5344CB8AC3E}">
        <p14:creationId xmlns:p14="http://schemas.microsoft.com/office/powerpoint/2010/main" val="222967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Corpora</a:t>
            </a:r>
          </a:p>
        </p:txBody>
      </p:sp>
      <p:pic>
        <p:nvPicPr>
          <p:cNvPr id="33" name="Picture 32">
            <a:hlinkClick r:id="rId3"/>
            <a:extLst>
              <a:ext uri="{FF2B5EF4-FFF2-40B4-BE49-F238E27FC236}">
                <a16:creationId xmlns:a16="http://schemas.microsoft.com/office/drawing/2014/main" id="{C8624C7B-C6DF-4528-8CC6-EFE5A47AF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664" y="1498076"/>
            <a:ext cx="1232659" cy="5195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F19D35-B589-48E9-A8A1-088FCDE96786}"/>
              </a:ext>
            </a:extLst>
          </p:cNvPr>
          <p:cNvSpPr/>
          <p:nvPr/>
        </p:nvSpPr>
        <p:spPr>
          <a:xfrm>
            <a:off x="4004567" y="1066759"/>
            <a:ext cx="1962449" cy="248260"/>
          </a:xfrm>
          <a:prstGeom prst="roundRec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BBB59"/>
                </a:solidFill>
              </a:rPr>
              <a:t>Jan - March 2022</a:t>
            </a:r>
            <a:endParaRPr lang="en-US" sz="1200" dirty="0">
              <a:solidFill>
                <a:srgbClr val="9BBB5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27D95-0DCA-41F3-7D04-857818CFC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1881" y="2017575"/>
            <a:ext cx="1616224" cy="945687"/>
          </a:xfrm>
        </p:spPr>
        <p:txBody>
          <a:bodyPr>
            <a:noAutofit/>
          </a:bodyPr>
          <a:lstStyle/>
          <a:p>
            <a:pPr algn="l"/>
            <a:r>
              <a:rPr lang="pt-PT" sz="1400" dirty="0">
                <a:hlinkClick r:id="rId3"/>
              </a:rPr>
              <a:t>Facebook</a:t>
            </a:r>
            <a:r>
              <a:rPr lang="en-US" sz="1400" dirty="0">
                <a:hlinkClick r:id="rId3"/>
              </a:rPr>
              <a:t> posts</a:t>
            </a:r>
            <a:endParaRPr lang="en-US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39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45</a:t>
            </a:r>
          </a:p>
          <a:p>
            <a:pPr algn="l"/>
            <a:r>
              <a:rPr lang="pt-PT" sz="1000" i="1" dirty="0">
                <a:solidFill>
                  <a:srgbClr val="5C676D"/>
                </a:solidFill>
              </a:rPr>
              <a:t>*Yet incomplete for Q1</a:t>
            </a:r>
            <a:endParaRPr lang="pt-PT" sz="1400" dirty="0">
              <a:solidFill>
                <a:srgbClr val="5C676D"/>
              </a:solidFill>
            </a:endParaRPr>
          </a:p>
        </p:txBody>
      </p:sp>
      <p:pic>
        <p:nvPicPr>
          <p:cNvPr id="1028" name="Picture 4" descr="logo">
            <a:hlinkClick r:id="rId5"/>
            <a:extLst>
              <a:ext uri="{FF2B5EF4-FFF2-40B4-BE49-F238E27FC236}">
                <a16:creationId xmlns:a16="http://schemas.microsoft.com/office/drawing/2014/main" id="{95246F49-D83A-A978-EB4E-BC1A87989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622" y="1559725"/>
            <a:ext cx="1274475" cy="3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217800A8-92BE-813E-E63F-7F04E5CA2A1E}"/>
              </a:ext>
            </a:extLst>
          </p:cNvPr>
          <p:cNvSpPr txBox="1">
            <a:spLocks/>
          </p:cNvSpPr>
          <p:nvPr/>
        </p:nvSpPr>
        <p:spPr>
          <a:xfrm>
            <a:off x="7219837" y="2017576"/>
            <a:ext cx="1616224" cy="835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7"/>
              </a:rPr>
              <a:t>Freguesia Notícias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4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5</a:t>
            </a:r>
          </a:p>
          <a:p>
            <a:pPr algn="l"/>
            <a:endParaRPr lang="pt-PT" sz="1400" dirty="0"/>
          </a:p>
        </p:txBody>
      </p:sp>
      <p:pic>
        <p:nvPicPr>
          <p:cNvPr id="1026" name="Picture 2" descr="Mensagem de Lisboa">
            <a:hlinkClick r:id="rId8"/>
            <a:extLst>
              <a:ext uri="{FF2B5EF4-FFF2-40B4-BE49-F238E27FC236}">
                <a16:creationId xmlns:a16="http://schemas.microsoft.com/office/drawing/2014/main" id="{901BC818-97EE-7357-5719-EFDFE666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681" y="1633696"/>
            <a:ext cx="1273355" cy="24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5C4B6943-FF2A-61A5-E1E0-D062A8DA1627}"/>
              </a:ext>
            </a:extLst>
          </p:cNvPr>
          <p:cNvSpPr txBox="1">
            <a:spLocks/>
          </p:cNvSpPr>
          <p:nvPr/>
        </p:nvSpPr>
        <p:spPr>
          <a:xfrm>
            <a:off x="4965859" y="2017576"/>
            <a:ext cx="1616224" cy="1165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8"/>
              </a:rPr>
              <a:t>Online Journal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143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360</a:t>
            </a:r>
          </a:p>
        </p:txBody>
      </p:sp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30579022-87B9-4B17-B201-F513701F20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671" y="1628475"/>
            <a:ext cx="1079057" cy="258702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2077C03-7963-3A5E-4807-A92AA767C809}"/>
              </a:ext>
            </a:extLst>
          </p:cNvPr>
          <p:cNvSpPr txBox="1">
            <a:spLocks/>
          </p:cNvSpPr>
          <p:nvPr/>
        </p:nvSpPr>
        <p:spPr>
          <a:xfrm>
            <a:off x="457903" y="2017576"/>
            <a:ext cx="1616224" cy="350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10"/>
              </a:rPr>
              <a:t>CML Notícias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92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123</a:t>
            </a:r>
          </a:p>
          <a:p>
            <a:pPr algn="l"/>
            <a:endParaRPr lang="pt-PT" sz="1400" dirty="0">
              <a:solidFill>
                <a:srgbClr val="5C676D"/>
              </a:solidFill>
            </a:endParaRPr>
          </a:p>
          <a:p>
            <a:pPr algn="l"/>
            <a:endParaRPr lang="pt-PT" sz="1400" dirty="0"/>
          </a:p>
          <a:p>
            <a:pPr algn="l"/>
            <a:endParaRPr lang="pt-PT" sz="14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B8C54B8-4780-2089-C773-18E370F5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848384"/>
              </p:ext>
            </p:extLst>
          </p:nvPr>
        </p:nvGraphicFramePr>
        <p:xfrm>
          <a:off x="1266015" y="3313649"/>
          <a:ext cx="684076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412934609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59054683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90785019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432271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8890243"/>
                    </a:ext>
                  </a:extLst>
                </a:gridCol>
              </a:tblGrid>
              <a:tr h="212088">
                <a:tc>
                  <a:txBody>
                    <a:bodyPr/>
                    <a:lstStyle/>
                    <a:p>
                      <a:r>
                        <a:rPr lang="pt-PT" sz="1600" dirty="0"/>
                        <a:t>Attribute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CML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JFC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Mensagem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JFCdO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148162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Title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Sometimes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288318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Summary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Usually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Usually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268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Publish date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4960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Section(s)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277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Tags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978841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Author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489579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Link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65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63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Gazetteers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8B26A-ED49-4722-888F-DB1C7119A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8" t="2756" r="1438" b="3536"/>
          <a:stretch/>
        </p:blipFill>
        <p:spPr>
          <a:xfrm>
            <a:off x="493433" y="4459660"/>
            <a:ext cx="2893227" cy="1928818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76BB8-4AD7-4211-A710-00DCD3E3D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t="649" r="2206" b="651"/>
          <a:stretch/>
        </p:blipFill>
        <p:spPr>
          <a:xfrm>
            <a:off x="7596336" y="4459660"/>
            <a:ext cx="1296144" cy="1997336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FE3D2-D2C2-4AEE-AB77-094DEDFCA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4675"/>
          <a:stretch/>
        </p:blipFill>
        <p:spPr>
          <a:xfrm>
            <a:off x="6303781" y="5923948"/>
            <a:ext cx="1396481" cy="504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FB92B-9AF5-40D4-B3C3-46EBE60B1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840" y="4516477"/>
            <a:ext cx="942982" cy="533404"/>
          </a:xfrm>
          <a:prstGeom prst="rect">
            <a:avLst/>
          </a:prstGeom>
        </p:spPr>
      </p:pic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4BB6C83B-D799-6F10-7973-7981A05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25223"/>
              </p:ext>
            </p:extLst>
          </p:nvPr>
        </p:nvGraphicFramePr>
        <p:xfrm>
          <a:off x="861570" y="1051439"/>
          <a:ext cx="809746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4129346094"/>
                    </a:ext>
                  </a:extLst>
                </a:gridCol>
                <a:gridCol w="1612533">
                  <a:extLst>
                    <a:ext uri="{9D8B030D-6E8A-4147-A177-3AD203B41FA5}">
                      <a16:colId xmlns:a16="http://schemas.microsoft.com/office/drawing/2014/main" val="590546835"/>
                    </a:ext>
                  </a:extLst>
                </a:gridCol>
                <a:gridCol w="907747">
                  <a:extLst>
                    <a:ext uri="{9D8B030D-6E8A-4147-A177-3AD203B41FA5}">
                      <a16:colId xmlns:a16="http://schemas.microsoft.com/office/drawing/2014/main" val="39078501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28994201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1830159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4322713"/>
                    </a:ext>
                  </a:extLst>
                </a:gridCol>
                <a:gridCol w="608628">
                  <a:extLst>
                    <a:ext uri="{9D8B030D-6E8A-4147-A177-3AD203B41FA5}">
                      <a16:colId xmlns:a16="http://schemas.microsoft.com/office/drawing/2014/main" val="48890243"/>
                    </a:ext>
                  </a:extLst>
                </a:gridCol>
              </a:tblGrid>
              <a:tr h="212088">
                <a:tc>
                  <a:txBody>
                    <a:bodyPr/>
                    <a:lstStyle/>
                    <a:p>
                      <a:r>
                        <a:rPr lang="pt-PT" sz="1400" dirty="0"/>
                        <a:t>Source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Name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# Original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# Loaded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Transformation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Geo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EPSG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148162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DG Território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CAOP 2019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528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Unioned polygons, at freguesia, municipality, distrito levels, and national (continental) areas, created AML area, transformed to 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3763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288318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DG Territ</a:t>
                      </a:r>
                      <a:r>
                        <a:rPr lang="en-US" sz="1400" dirty="0" err="1">
                          <a:solidFill>
                            <a:srgbClr val="5C676D"/>
                          </a:solidFill>
                        </a:rPr>
                        <a:t>ório</a:t>
                      </a:r>
                      <a:endParaRPr lang="pt-PT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CAOP 2017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191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“ ”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3763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268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CML Geodados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Grande Parques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195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195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-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4960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CML Geodados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Ambiente DMEVAE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3456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3456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-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277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Geonames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PT</a:t>
                      </a:r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 (5 apr 2022)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3786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Intersection with Lisbon study 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Point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978841"/>
                  </a:ext>
                </a:extLst>
              </a:tr>
            </a:tbl>
          </a:graphicData>
        </a:graphic>
      </p:graphicFrame>
      <p:sp>
        <p:nvSpPr>
          <p:cNvPr id="10" name="Subtitle 1">
            <a:extLst>
              <a:ext uri="{FF2B5EF4-FFF2-40B4-BE49-F238E27FC236}">
                <a16:creationId xmlns:a16="http://schemas.microsoft.com/office/drawing/2014/main" id="{59DE26CA-3CDA-072F-8747-1C6EC553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810" y="5106698"/>
            <a:ext cx="4042526" cy="100811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5C676D"/>
                </a:solidFill>
              </a:rPr>
              <a:t>Study area of Lisbon</a:t>
            </a:r>
          </a:p>
          <a:p>
            <a:pPr algn="l"/>
            <a:r>
              <a:rPr lang="en-US" sz="1400" dirty="0">
                <a:solidFill>
                  <a:srgbClr val="5C676D"/>
                </a:solidFill>
              </a:rPr>
              <a:t>Distrito de </a:t>
            </a:r>
            <a:r>
              <a:rPr lang="en-US" sz="1400" dirty="0" err="1">
                <a:solidFill>
                  <a:srgbClr val="5C676D"/>
                </a:solidFill>
              </a:rPr>
              <a:t>Lisboa</a:t>
            </a:r>
            <a:r>
              <a:rPr lang="en-US" sz="1400" dirty="0">
                <a:solidFill>
                  <a:srgbClr val="5C676D"/>
                </a:solidFill>
              </a:rPr>
              <a:t> </a:t>
            </a:r>
            <a:r>
              <a:rPr lang="en-US" sz="1800" b="0" dirty="0">
                <a:solidFill>
                  <a:srgbClr val="202124"/>
                </a:solidFill>
                <a:effectLst/>
              </a:rPr>
              <a:t>∪</a:t>
            </a:r>
            <a:r>
              <a:rPr lang="en-US" sz="1000" b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5C676D"/>
                </a:solidFill>
              </a:rPr>
              <a:t>Área</a:t>
            </a:r>
            <a:r>
              <a:rPr lang="en-US" sz="1400" dirty="0">
                <a:solidFill>
                  <a:srgbClr val="5C676D"/>
                </a:solidFill>
              </a:rPr>
              <a:t> </a:t>
            </a:r>
            <a:r>
              <a:rPr lang="en-US" sz="1400" dirty="0" err="1">
                <a:solidFill>
                  <a:srgbClr val="5C676D"/>
                </a:solidFill>
              </a:rPr>
              <a:t>Metropolitana</a:t>
            </a:r>
            <a:r>
              <a:rPr lang="en-US" sz="1400" dirty="0">
                <a:solidFill>
                  <a:srgbClr val="5C676D"/>
                </a:solidFill>
              </a:rPr>
              <a:t> de </a:t>
            </a:r>
            <a:r>
              <a:rPr lang="en-US" sz="1400" dirty="0" err="1">
                <a:solidFill>
                  <a:srgbClr val="5C676D"/>
                </a:solidFill>
              </a:rPr>
              <a:t>Lisboa</a:t>
            </a:r>
            <a:r>
              <a:rPr lang="en-US" sz="1400" dirty="0">
                <a:solidFill>
                  <a:srgbClr val="5C676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82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Toolset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149856-84AC-556B-1EC4-194C67855A44}"/>
              </a:ext>
            </a:extLst>
          </p:cNvPr>
          <p:cNvSpPr/>
          <p:nvPr/>
        </p:nvSpPr>
        <p:spPr>
          <a:xfrm>
            <a:off x="4714478" y="1772816"/>
            <a:ext cx="2016224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5C676D"/>
              </a:solidFill>
            </a:endParaRP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43188F1B-5498-7441-AB7D-DF5850BFF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9568" y="2060848"/>
            <a:ext cx="4032448" cy="2520280"/>
          </a:xfrm>
        </p:spPr>
        <p:txBody>
          <a:bodyPr>
            <a:normAutofit/>
          </a:bodyPr>
          <a:lstStyle/>
          <a:p>
            <a:pPr algn="l"/>
            <a:r>
              <a:rPr lang="pt-PT" sz="2000" dirty="0">
                <a:solidFill>
                  <a:srgbClr val="5C676D"/>
                </a:solidFill>
              </a:rPr>
              <a:t>W</a:t>
            </a:r>
            <a:r>
              <a:rPr lang="en-US" sz="2000" dirty="0">
                <a:solidFill>
                  <a:srgbClr val="5C676D"/>
                </a:solidFill>
              </a:rPr>
              <a:t>eb App</a:t>
            </a: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Spatial data backend: </a:t>
            </a:r>
            <a:r>
              <a:rPr lang="en-US" sz="1800" dirty="0" err="1">
                <a:solidFill>
                  <a:srgbClr val="5C676D"/>
                </a:solidFill>
              </a:rPr>
              <a:t>PostGIS</a:t>
            </a:r>
            <a:r>
              <a:rPr lang="en-US" sz="1800" dirty="0">
                <a:solidFill>
                  <a:srgbClr val="5C676D"/>
                </a:solidFill>
              </a:rPr>
              <a:t>, </a:t>
            </a:r>
            <a:r>
              <a:rPr lang="en-US" sz="1800" dirty="0" err="1">
                <a:solidFill>
                  <a:srgbClr val="5C676D"/>
                </a:solidFill>
              </a:rPr>
              <a:t>PostGreSQL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 err="1">
                <a:solidFill>
                  <a:srgbClr val="5C676D"/>
                </a:solidFill>
              </a:rPr>
              <a:t>GeoNode</a:t>
            </a:r>
            <a:r>
              <a:rPr lang="en-US" sz="1800" dirty="0">
                <a:solidFill>
                  <a:srgbClr val="5C676D"/>
                </a:solidFill>
              </a:rPr>
              <a:t>: </a:t>
            </a:r>
            <a:r>
              <a:rPr lang="en-US" sz="1800" dirty="0" err="1">
                <a:solidFill>
                  <a:srgbClr val="5C676D"/>
                </a:solidFill>
              </a:rPr>
              <a:t>GeoServer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Client Libraries: Open Layers</a:t>
            </a: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Language: Python, SQL, </a:t>
            </a:r>
            <a:r>
              <a:rPr lang="en-US" sz="1800" dirty="0" err="1">
                <a:solidFill>
                  <a:srgbClr val="5C676D"/>
                </a:solidFill>
              </a:rPr>
              <a:t>Javascript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WSGI Server</a:t>
            </a:r>
          </a:p>
        </p:txBody>
      </p:sp>
    </p:spTree>
    <p:extLst>
      <p:ext uri="{BB962C8B-B14F-4D97-AF65-F5344CB8AC3E}">
        <p14:creationId xmlns:p14="http://schemas.microsoft.com/office/powerpoint/2010/main" val="22390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Methodology: </a:t>
            </a:r>
            <a:r>
              <a:rPr lang="en-US">
                <a:solidFill>
                  <a:srgbClr val="9BBB59"/>
                </a:solidFill>
              </a:rPr>
              <a:t>Data model</a:t>
            </a:r>
            <a:endParaRPr lang="en-US" dirty="0">
              <a:solidFill>
                <a:srgbClr val="9BBB5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13BA0-EFF2-295C-57EB-BA683727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21694"/>
            <a:ext cx="6834868" cy="550206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149856-84AC-556B-1EC4-194C67855A44}"/>
              </a:ext>
            </a:extLst>
          </p:cNvPr>
          <p:cNvSpPr/>
          <p:nvPr/>
        </p:nvSpPr>
        <p:spPr>
          <a:xfrm>
            <a:off x="4714478" y="1772816"/>
            <a:ext cx="2016224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5C67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7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7961B87E-D3F7-C1BB-73F0-D0B55191A15A}"/>
              </a:ext>
            </a:extLst>
          </p:cNvPr>
          <p:cNvSpPr/>
          <p:nvPr/>
        </p:nvSpPr>
        <p:spPr>
          <a:xfrm>
            <a:off x="1396933" y="1988841"/>
            <a:ext cx="7207515" cy="3456384"/>
          </a:xfrm>
          <a:prstGeom prst="rect">
            <a:avLst/>
          </a:prstGeom>
          <a:noFill/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D4739-8627-79B3-85F0-0F9D92B82ED5}"/>
              </a:ext>
            </a:extLst>
          </p:cNvPr>
          <p:cNvSpPr/>
          <p:nvPr/>
        </p:nvSpPr>
        <p:spPr>
          <a:xfrm>
            <a:off x="1691680" y="3429000"/>
            <a:ext cx="1792808" cy="576064"/>
          </a:xfrm>
          <a:prstGeom prst="rect">
            <a:avLst/>
          </a:prstGeom>
          <a:solidFill>
            <a:srgbClr val="5C676D">
              <a:alpha val="74902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chemeClr val="bg1"/>
                </a:solidFill>
              </a:rPr>
              <a:t>Publish Tool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5C36A37-386B-6B64-C583-168947E05872}"/>
              </a:ext>
            </a:extLst>
          </p:cNvPr>
          <p:cNvSpPr/>
          <p:nvPr/>
        </p:nvSpPr>
        <p:spPr>
          <a:xfrm>
            <a:off x="4183025" y="3288002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C676D"/>
                </a:solidFill>
              </a:rPr>
              <a:t>Geo-Corpora DB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0216EF-5637-301E-E820-AF99EF913ADD}"/>
              </a:ext>
            </a:extLst>
          </p:cNvPr>
          <p:cNvSpPr/>
          <p:nvPr/>
        </p:nvSpPr>
        <p:spPr>
          <a:xfrm>
            <a:off x="6345740" y="3432019"/>
            <a:ext cx="1844407" cy="57304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Explore Tool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3D65EB-69D4-5DD9-835A-BB7EE74EE9A2}"/>
              </a:ext>
            </a:extLst>
          </p:cNvPr>
          <p:cNvSpPr/>
          <p:nvPr/>
        </p:nvSpPr>
        <p:spPr>
          <a:xfrm>
            <a:off x="3965307" y="2232690"/>
            <a:ext cx="1832508" cy="576064"/>
          </a:xfrm>
          <a:prstGeom prst="rect">
            <a:avLst/>
          </a:prstGeom>
          <a:solidFill>
            <a:srgbClr val="5C676D">
              <a:alpha val="50196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rgbClr val="5C676D"/>
                </a:solidFill>
              </a:rPr>
              <a:t>Context Tool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613100-2352-48CE-D7FF-B3967A4E258F}"/>
              </a:ext>
            </a:extLst>
          </p:cNvPr>
          <p:cNvSpPr/>
          <p:nvPr/>
        </p:nvSpPr>
        <p:spPr>
          <a:xfrm>
            <a:off x="3953408" y="4671605"/>
            <a:ext cx="1844407" cy="576064"/>
          </a:xfrm>
          <a:prstGeom prst="rect">
            <a:avLst/>
          </a:prstGeom>
          <a:solidFill>
            <a:srgbClr val="5C676D">
              <a:alpha val="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rgbClr val="5C676D"/>
                </a:solidFill>
              </a:rPr>
              <a:t>Dashboard Tool</a:t>
            </a:r>
            <a:endParaRPr lang="en-US" dirty="0">
              <a:solidFill>
                <a:srgbClr val="5C676D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793094-554A-9A36-78E1-27B3C5ED3375}"/>
              </a:ext>
            </a:extLst>
          </p:cNvPr>
          <p:cNvCxnSpPr>
            <a:cxnSpLocks/>
            <a:stCxn id="41" idx="0"/>
            <a:endCxn id="59" idx="2"/>
          </p:cNvCxnSpPr>
          <p:nvPr/>
        </p:nvCxnSpPr>
        <p:spPr>
          <a:xfrm flipH="1" flipV="1">
            <a:off x="4881561" y="2808754"/>
            <a:ext cx="1" cy="47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9CB30FB-8FB7-8AE6-3CAA-9B5AA03FFE63}"/>
              </a:ext>
            </a:extLst>
          </p:cNvPr>
          <p:cNvCxnSpPr>
            <a:cxnSpLocks/>
            <a:stCxn id="41" idx="3"/>
            <a:endCxn id="57" idx="1"/>
          </p:cNvCxnSpPr>
          <p:nvPr/>
        </p:nvCxnSpPr>
        <p:spPr>
          <a:xfrm flipV="1">
            <a:off x="5580099" y="3718542"/>
            <a:ext cx="765641" cy="15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2D629ACA-C9EF-AD89-98D4-59A4716008A9}"/>
              </a:ext>
            </a:extLst>
          </p:cNvPr>
          <p:cNvCxnSpPr>
            <a:cxnSpLocks/>
            <a:stCxn id="41" idx="2"/>
            <a:endCxn id="60" idx="0"/>
          </p:cNvCxnSpPr>
          <p:nvPr/>
        </p:nvCxnSpPr>
        <p:spPr>
          <a:xfrm rot="5400000">
            <a:off x="4618834" y="4408877"/>
            <a:ext cx="519506" cy="5950"/>
          </a:xfrm>
          <a:prstGeom prst="bentConnector3">
            <a:avLst>
              <a:gd name="adj1" fmla="val -3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62D55372-B6B6-70A0-0EA3-8321B16197BF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>
            <a:off x="3484488" y="3717032"/>
            <a:ext cx="698537" cy="30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0D6ED17-7CE3-8103-FDE6-AE395B9B207D}"/>
              </a:ext>
            </a:extLst>
          </p:cNvPr>
          <p:cNvSpPr/>
          <p:nvPr/>
        </p:nvSpPr>
        <p:spPr>
          <a:xfrm>
            <a:off x="1889547" y="931867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Corpora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83FD8BF-755D-CD0D-1E4D-DFA449A242BB}"/>
              </a:ext>
            </a:extLst>
          </p:cNvPr>
          <p:cNvCxnSpPr>
            <a:cxnSpLocks/>
            <a:stCxn id="161" idx="2"/>
            <a:endCxn id="10" idx="0"/>
          </p:cNvCxnSpPr>
          <p:nvPr/>
        </p:nvCxnSpPr>
        <p:spPr>
          <a:xfrm>
            <a:off x="2588084" y="1795964"/>
            <a:ext cx="0" cy="163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643730AB-8BCF-DC3E-AA58-0E88C2017477}"/>
              </a:ext>
            </a:extLst>
          </p:cNvPr>
          <p:cNvSpPr/>
          <p:nvPr/>
        </p:nvSpPr>
        <p:spPr>
          <a:xfrm>
            <a:off x="1889547" y="5638100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Gazetteer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5A311149-7AD9-E5BA-426F-6DC72CA84A13}"/>
              </a:ext>
            </a:extLst>
          </p:cNvPr>
          <p:cNvCxnSpPr>
            <a:cxnSpLocks/>
            <a:stCxn id="167" idx="0"/>
            <a:endCxn id="10" idx="2"/>
          </p:cNvCxnSpPr>
          <p:nvPr/>
        </p:nvCxnSpPr>
        <p:spPr>
          <a:xfrm flipV="1">
            <a:off x="2588084" y="4005064"/>
            <a:ext cx="0" cy="163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33FEAB95-3F0A-8E68-FC88-03FB2D92EC54}"/>
              </a:ext>
            </a:extLst>
          </p:cNvPr>
          <p:cNvSpPr/>
          <p:nvPr/>
        </p:nvSpPr>
        <p:spPr>
          <a:xfrm>
            <a:off x="6569406" y="4527588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Export /</a:t>
            </a:r>
          </a:p>
          <a:p>
            <a:pPr algn="ctr"/>
            <a:r>
              <a:rPr lang="pt-PT" b="1" dirty="0">
                <a:solidFill>
                  <a:srgbClr val="5C676D"/>
                </a:solidFill>
              </a:rPr>
              <a:t>Connect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C7D1462D-EB4E-CDE7-B4F6-78AB6C0FDF8C}"/>
              </a:ext>
            </a:extLst>
          </p:cNvPr>
          <p:cNvCxnSpPr>
            <a:cxnSpLocks/>
            <a:stCxn id="60" idx="3"/>
            <a:endCxn id="177" idx="1"/>
          </p:cNvCxnSpPr>
          <p:nvPr/>
        </p:nvCxnSpPr>
        <p:spPr>
          <a:xfrm>
            <a:off x="5797815" y="4959637"/>
            <a:ext cx="771591" cy="12700"/>
          </a:xfrm>
          <a:prstGeom prst="bentConnector3">
            <a:avLst>
              <a:gd name="adj1" fmla="val -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CFD4E072-4122-6A2B-8665-26BAFAAB273D}"/>
              </a:ext>
            </a:extLst>
          </p:cNvPr>
          <p:cNvCxnSpPr>
            <a:cxnSpLocks/>
            <a:stCxn id="57" idx="2"/>
            <a:endCxn id="177" idx="0"/>
          </p:cNvCxnSpPr>
          <p:nvPr/>
        </p:nvCxnSpPr>
        <p:spPr>
          <a:xfrm flipH="1">
            <a:off x="7267943" y="4005064"/>
            <a:ext cx="1" cy="52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Publish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221645-C87F-61DD-AFEC-707D1C7D5349}"/>
              </a:ext>
            </a:extLst>
          </p:cNvPr>
          <p:cNvSpPr/>
          <p:nvPr/>
        </p:nvSpPr>
        <p:spPr>
          <a:xfrm>
            <a:off x="1383632" y="1052740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Create</a:t>
            </a:r>
            <a:endParaRPr lang="en-US" dirty="0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1138040" y="1901778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Story attributes</a:t>
            </a:r>
            <a:endParaRPr lang="en-US" dirty="0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4ABA738E-5AA6-A272-874D-28A58527A415}"/>
              </a:ext>
            </a:extLst>
          </p:cNvPr>
          <p:cNvSpPr/>
          <p:nvPr/>
        </p:nvSpPr>
        <p:spPr>
          <a:xfrm>
            <a:off x="1138040" y="2750816"/>
            <a:ext cx="1901775" cy="849038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Link exists in DB?</a:t>
            </a:r>
            <a:endParaRPr lang="en-US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15537E7-7919-2062-9180-9A843841906F}"/>
              </a:ext>
            </a:extLst>
          </p:cNvPr>
          <p:cNvSpPr/>
          <p:nvPr/>
        </p:nvSpPr>
        <p:spPr>
          <a:xfrm>
            <a:off x="1138040" y="380082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Distribute As into tables in DB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1971228" y="1691074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0D63029-BC59-69B5-6EFC-F14C3CE8B57D}"/>
              </a:ext>
            </a:extLst>
          </p:cNvPr>
          <p:cNvSpPr/>
          <p:nvPr/>
        </p:nvSpPr>
        <p:spPr>
          <a:xfrm rot="16200000" flipH="1">
            <a:off x="1978179" y="2558846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1971228" y="3604601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E775D056-5229-05C3-0578-4DA023C4D71F}"/>
              </a:ext>
            </a:extLst>
          </p:cNvPr>
          <p:cNvSpPr/>
          <p:nvPr/>
        </p:nvSpPr>
        <p:spPr>
          <a:xfrm rot="5400000" flipH="1">
            <a:off x="216165" y="2100400"/>
            <a:ext cx="1899883" cy="300727"/>
          </a:xfrm>
          <a:prstGeom prst="bentUp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583A3D-5EE6-25EB-7AD1-AEA818C3C2A9}"/>
              </a:ext>
            </a:extLst>
          </p:cNvPr>
          <p:cNvSpPr/>
          <p:nvPr/>
        </p:nvSpPr>
        <p:spPr>
          <a:xfrm flipV="1">
            <a:off x="1015060" y="3156988"/>
            <a:ext cx="364759" cy="49900"/>
          </a:xfrm>
          <a:prstGeom prst="rect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DE3A6DA-BF9B-F0F8-252D-76AAD8B89488}"/>
              </a:ext>
            </a:extLst>
          </p:cNvPr>
          <p:cNvSpPr/>
          <p:nvPr/>
        </p:nvSpPr>
        <p:spPr>
          <a:xfrm>
            <a:off x="1383631" y="467873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Localize</a:t>
            </a:r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AFB1440-6E94-7C03-960F-F359E495B039}"/>
              </a:ext>
            </a:extLst>
          </p:cNvPr>
          <p:cNvSpPr/>
          <p:nvPr/>
        </p:nvSpPr>
        <p:spPr>
          <a:xfrm rot="16200000" flipH="1">
            <a:off x="1971228" y="4486036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098DD966-A658-2AC1-127A-BB086358C8CF}"/>
              </a:ext>
            </a:extLst>
          </p:cNvPr>
          <p:cNvSpPr/>
          <p:nvPr/>
        </p:nvSpPr>
        <p:spPr>
          <a:xfrm>
            <a:off x="1138040" y="552811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gazetteers for association</a:t>
            </a:r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B0119FC5-A3EC-2E7E-9174-75207B6D6E57}"/>
              </a:ext>
            </a:extLst>
          </p:cNvPr>
          <p:cNvSpPr/>
          <p:nvPr/>
        </p:nvSpPr>
        <p:spPr>
          <a:xfrm rot="16200000" flipH="1">
            <a:off x="1885060" y="5357808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1C066E8-C4E4-8D80-C1F7-8CB4B6658F9C}"/>
              </a:ext>
            </a:extLst>
          </p:cNvPr>
          <p:cNvSpPr/>
          <p:nvPr/>
        </p:nvSpPr>
        <p:spPr>
          <a:xfrm rot="5400000" flipH="1">
            <a:off x="2096952" y="5374689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Data 47">
            <a:extLst>
              <a:ext uri="{FF2B5EF4-FFF2-40B4-BE49-F238E27FC236}">
                <a16:creationId xmlns:a16="http://schemas.microsoft.com/office/drawing/2014/main" id="{B8F98FFD-BB60-C1C5-B16E-79ADBD7D36F4}"/>
              </a:ext>
            </a:extLst>
          </p:cNvPr>
          <p:cNvSpPr/>
          <p:nvPr/>
        </p:nvSpPr>
        <p:spPr>
          <a:xfrm>
            <a:off x="3534470" y="4674718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Instance attributes</a:t>
            </a:r>
            <a:endParaRPr lang="en-US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D03D5D0-A980-894F-C23D-91F45B7FE694}"/>
              </a:ext>
            </a:extLst>
          </p:cNvPr>
          <p:cNvSpPr/>
          <p:nvPr/>
        </p:nvSpPr>
        <p:spPr>
          <a:xfrm rot="10800000" flipH="1">
            <a:off x="2735014" y="4941311"/>
            <a:ext cx="952873" cy="143875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3546821" y="2845458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Extract &amp; save</a:t>
            </a:r>
            <a:r>
              <a:rPr lang="en-US" dirty="0"/>
              <a:t> datetime, text</a:t>
            </a:r>
            <a:endParaRPr lang="pt-PT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C0DBFB-4E7A-EC85-87B6-2C3E1F0BBF5A}"/>
              </a:ext>
            </a:extLst>
          </p:cNvPr>
          <p:cNvSpPr/>
          <p:nvPr/>
        </p:nvSpPr>
        <p:spPr>
          <a:xfrm rot="5400000" flipH="1">
            <a:off x="4302769" y="4540135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D1438B28-E266-CC8C-AA10-F39079C21706}"/>
              </a:ext>
            </a:extLst>
          </p:cNvPr>
          <p:cNvSpPr/>
          <p:nvPr/>
        </p:nvSpPr>
        <p:spPr>
          <a:xfrm>
            <a:off x="3534470" y="189335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Extract &amp; save new geometries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A998265B-C396-67B3-9D72-11B938404AA4}"/>
              </a:ext>
            </a:extLst>
          </p:cNvPr>
          <p:cNvSpPr/>
          <p:nvPr/>
        </p:nvSpPr>
        <p:spPr>
          <a:xfrm>
            <a:off x="5860726" y="193827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Spatially relate geom w gaz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78678F7-1B95-575A-E3BA-6D1E25C8DC8F}"/>
              </a:ext>
            </a:extLst>
          </p:cNvPr>
          <p:cNvSpPr/>
          <p:nvPr/>
        </p:nvSpPr>
        <p:spPr>
          <a:xfrm rot="5400000" flipH="1">
            <a:off x="4364053" y="2668763"/>
            <a:ext cx="26001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916F41-CF40-1A29-573B-47AFC78B057E}"/>
              </a:ext>
            </a:extLst>
          </p:cNvPr>
          <p:cNvSpPr/>
          <p:nvPr/>
        </p:nvSpPr>
        <p:spPr>
          <a:xfrm>
            <a:off x="6148082" y="469751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Dash-board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EBA67495-7791-693C-E5F7-C7B0C80C5D1B}"/>
              </a:ext>
            </a:extLst>
          </p:cNvPr>
          <p:cNvSpPr/>
          <p:nvPr/>
        </p:nvSpPr>
        <p:spPr>
          <a:xfrm flipH="1">
            <a:off x="2805943" y="1268605"/>
            <a:ext cx="5629933" cy="128636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7E6A07-469F-D27C-9809-5E1AB5C4A814}"/>
              </a:ext>
            </a:extLst>
          </p:cNvPr>
          <p:cNvSpPr/>
          <p:nvPr/>
        </p:nvSpPr>
        <p:spPr>
          <a:xfrm rot="5400000" flipV="1">
            <a:off x="6216024" y="3521361"/>
            <a:ext cx="4486794" cy="45719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CDDB93B0-9F48-6F66-0C4D-FBB750C2E6E6}"/>
              </a:ext>
            </a:extLst>
          </p:cNvPr>
          <p:cNvSpPr/>
          <p:nvPr/>
        </p:nvSpPr>
        <p:spPr>
          <a:xfrm rot="10800000" flipH="1">
            <a:off x="5400827" y="2152702"/>
            <a:ext cx="424481" cy="15325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138FAFE1-EFB7-DB21-3150-8FF366903995}"/>
              </a:ext>
            </a:extLst>
          </p:cNvPr>
          <p:cNvSpPr/>
          <p:nvPr/>
        </p:nvSpPr>
        <p:spPr>
          <a:xfrm>
            <a:off x="5860726" y="284976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Associate existing geometries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6656847" y="3543854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657415-190B-6F18-1D02-2A26D5E0F4F1}"/>
              </a:ext>
            </a:extLst>
          </p:cNvPr>
          <p:cNvSpPr/>
          <p:nvPr/>
        </p:nvSpPr>
        <p:spPr>
          <a:xfrm rot="1558409" flipV="1">
            <a:off x="2512949" y="5570676"/>
            <a:ext cx="2027052" cy="57957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11195C47-1511-07DE-AC23-D8CBFF68082B}"/>
              </a:ext>
            </a:extLst>
          </p:cNvPr>
          <p:cNvSpPr/>
          <p:nvPr/>
        </p:nvSpPr>
        <p:spPr>
          <a:xfrm>
            <a:off x="5863360" y="379161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stories created by user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B93AE62-F233-5A80-2612-B1B176E0C099}"/>
              </a:ext>
            </a:extLst>
          </p:cNvPr>
          <p:cNvSpPr/>
          <p:nvPr/>
        </p:nvSpPr>
        <p:spPr>
          <a:xfrm rot="16200000" flipH="1">
            <a:off x="6671109" y="4436554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5765BB3C-E6A7-ECA4-BBBF-697BB7A6B629}"/>
              </a:ext>
            </a:extLst>
          </p:cNvPr>
          <p:cNvSpPr/>
          <p:nvPr/>
        </p:nvSpPr>
        <p:spPr>
          <a:xfrm>
            <a:off x="3529924" y="3798575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Validate user input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BB612E98-4904-048F-DFDE-E66F82B86049}"/>
              </a:ext>
            </a:extLst>
          </p:cNvPr>
          <p:cNvSpPr/>
          <p:nvPr/>
        </p:nvSpPr>
        <p:spPr>
          <a:xfrm rot="16200000" flipH="1">
            <a:off x="4514132" y="4473923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6664090" y="2581459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103CEA2-7169-2EC5-E64E-28C8211B943F}"/>
              </a:ext>
            </a:extLst>
          </p:cNvPr>
          <p:cNvSpPr/>
          <p:nvPr/>
        </p:nvSpPr>
        <p:spPr>
          <a:xfrm rot="5400000" flipH="1">
            <a:off x="4330588" y="3645626"/>
            <a:ext cx="309537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8932EDA-2EDA-CA09-215A-57FBD4FC0B82}"/>
              </a:ext>
            </a:extLst>
          </p:cNvPr>
          <p:cNvSpPr/>
          <p:nvPr/>
        </p:nvSpPr>
        <p:spPr>
          <a:xfrm rot="9279831" flipH="1">
            <a:off x="4313833" y="5553625"/>
            <a:ext cx="1987405" cy="117250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Process 75">
            <a:extLst>
              <a:ext uri="{FF2B5EF4-FFF2-40B4-BE49-F238E27FC236}">
                <a16:creationId xmlns:a16="http://schemas.microsoft.com/office/drawing/2014/main" id="{1201799C-0010-B329-955B-4973929AAACE}"/>
              </a:ext>
            </a:extLst>
          </p:cNvPr>
          <p:cNvSpPr/>
          <p:nvPr/>
        </p:nvSpPr>
        <p:spPr>
          <a:xfrm>
            <a:off x="5867969" y="5499586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WMS layer, </a:t>
            </a:r>
          </a:p>
          <a:p>
            <a:pPr algn="ctr"/>
            <a:r>
              <a:rPr lang="pt-PT" dirty="0"/>
              <a:t>WFS popups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B88AAE-E085-0A7E-7478-BBF7F0DC25B0}"/>
              </a:ext>
            </a:extLst>
          </p:cNvPr>
          <p:cNvSpPr/>
          <p:nvPr/>
        </p:nvSpPr>
        <p:spPr>
          <a:xfrm flipV="1">
            <a:off x="7635733" y="5770867"/>
            <a:ext cx="847231" cy="46879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10D4D68F-8E8A-AF2C-66F9-4EC23007A208}"/>
              </a:ext>
            </a:extLst>
          </p:cNvPr>
          <p:cNvSpPr/>
          <p:nvPr/>
        </p:nvSpPr>
        <p:spPr>
          <a:xfrm rot="16200000" flipH="1">
            <a:off x="6723951" y="5282721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1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5416</TotalTime>
  <Words>951</Words>
  <Application>Microsoft Office PowerPoint</Application>
  <PresentationFormat>On-screen Show (4:3)</PresentationFormat>
  <Paragraphs>300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</vt:lpstr>
      <vt:lpstr>Calibri</vt:lpstr>
      <vt:lpstr>Circular Std Black</vt:lpstr>
      <vt:lpstr>Circular Std Book</vt:lpstr>
      <vt:lpstr>CMR10</vt:lpstr>
      <vt:lpstr>Wingdings</vt:lpstr>
      <vt:lpstr>Office Theme</vt:lpstr>
      <vt:lpstr>Apregoar</vt:lpstr>
      <vt:lpstr>Overview</vt:lpstr>
      <vt:lpstr>Motivation</vt:lpstr>
      <vt:lpstr>Data: Corpora</vt:lpstr>
      <vt:lpstr>Data: Gazetteers</vt:lpstr>
      <vt:lpstr>Methodology: Toolset</vt:lpstr>
      <vt:lpstr>Methodology: Data model</vt:lpstr>
      <vt:lpstr>Methodology: Process</vt:lpstr>
      <vt:lpstr>Tools: Publish</vt:lpstr>
      <vt:lpstr>Tools: Publish</vt:lpstr>
      <vt:lpstr>Tools: Explore</vt:lpstr>
      <vt:lpstr>Tools: Explore</vt:lpstr>
      <vt:lpstr>Tools: Context</vt:lpstr>
      <vt:lpstr>Tools: Explore</vt:lpstr>
      <vt:lpstr>Tools: Dashboard</vt:lpstr>
      <vt:lpstr>Report: Outline</vt:lpstr>
      <vt:lpstr>Report: Progress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Dados Informação Conhecimento</dc:title>
  <dc:creator>P150EM</dc:creator>
  <cp:lastModifiedBy>Caroline Gilman Wentling</cp:lastModifiedBy>
  <cp:revision>392</cp:revision>
  <cp:lastPrinted>2016-06-16T23:41:57Z</cp:lastPrinted>
  <dcterms:created xsi:type="dcterms:W3CDTF">2015-05-18T11:43:24Z</dcterms:created>
  <dcterms:modified xsi:type="dcterms:W3CDTF">2022-07-29T02:19:48Z</dcterms:modified>
</cp:coreProperties>
</file>